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01" r:id="rId2"/>
    <p:sldId id="303" r:id="rId3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07AB1-7541-4F2C-A7E1-0991B5A80B3C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A3CA4-C4B4-47E7-BEAE-306D014EF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359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391239"/>
              </p:ext>
            </p:extLst>
          </p:nvPr>
        </p:nvGraphicFramePr>
        <p:xfrm>
          <a:off x="395536" y="260648"/>
          <a:ext cx="7992889" cy="2209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7212">
                  <a:extLst>
                    <a:ext uri="{9D8B030D-6E8A-4147-A177-3AD203B41FA5}">
                      <a16:colId xmlns:a16="http://schemas.microsoft.com/office/drawing/2014/main" val="1708789843"/>
                    </a:ext>
                  </a:extLst>
                </a:gridCol>
                <a:gridCol w="820148">
                  <a:extLst>
                    <a:ext uri="{9D8B030D-6E8A-4147-A177-3AD203B41FA5}">
                      <a16:colId xmlns:a16="http://schemas.microsoft.com/office/drawing/2014/main" val="3377637191"/>
                    </a:ext>
                  </a:extLst>
                </a:gridCol>
                <a:gridCol w="441556">
                  <a:extLst>
                    <a:ext uri="{9D8B030D-6E8A-4147-A177-3AD203B41FA5}">
                      <a16:colId xmlns:a16="http://schemas.microsoft.com/office/drawing/2014/main" val="4008561421"/>
                    </a:ext>
                  </a:extLst>
                </a:gridCol>
                <a:gridCol w="930339">
                  <a:extLst>
                    <a:ext uri="{9D8B030D-6E8A-4147-A177-3AD203B41FA5}">
                      <a16:colId xmlns:a16="http://schemas.microsoft.com/office/drawing/2014/main" val="1647197395"/>
                    </a:ext>
                  </a:extLst>
                </a:gridCol>
                <a:gridCol w="511609">
                  <a:extLst>
                    <a:ext uri="{9D8B030D-6E8A-4147-A177-3AD203B41FA5}">
                      <a16:colId xmlns:a16="http://schemas.microsoft.com/office/drawing/2014/main" val="4126994202"/>
                    </a:ext>
                  </a:extLst>
                </a:gridCol>
                <a:gridCol w="1053125">
                  <a:extLst>
                    <a:ext uri="{9D8B030D-6E8A-4147-A177-3AD203B41FA5}">
                      <a16:colId xmlns:a16="http://schemas.microsoft.com/office/drawing/2014/main" val="3578879498"/>
                    </a:ext>
                  </a:extLst>
                </a:gridCol>
                <a:gridCol w="948442">
                  <a:extLst>
                    <a:ext uri="{9D8B030D-6E8A-4147-A177-3AD203B41FA5}">
                      <a16:colId xmlns:a16="http://schemas.microsoft.com/office/drawing/2014/main" val="828094083"/>
                    </a:ext>
                  </a:extLst>
                </a:gridCol>
                <a:gridCol w="730419">
                  <a:extLst>
                    <a:ext uri="{9D8B030D-6E8A-4147-A177-3AD203B41FA5}">
                      <a16:colId xmlns:a16="http://schemas.microsoft.com/office/drawing/2014/main" val="236689723"/>
                    </a:ext>
                  </a:extLst>
                </a:gridCol>
                <a:gridCol w="794173">
                  <a:extLst>
                    <a:ext uri="{9D8B030D-6E8A-4147-A177-3AD203B41FA5}">
                      <a16:colId xmlns:a16="http://schemas.microsoft.com/office/drawing/2014/main" val="148578015"/>
                    </a:ext>
                  </a:extLst>
                </a:gridCol>
                <a:gridCol w="495866">
                  <a:extLst>
                    <a:ext uri="{9D8B030D-6E8A-4147-A177-3AD203B41FA5}">
                      <a16:colId xmlns:a16="http://schemas.microsoft.com/office/drawing/2014/main" val="2538116029"/>
                    </a:ext>
                  </a:extLst>
                </a:gridCol>
              </a:tblGrid>
              <a:tr h="3000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үздіктер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екпінділер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Оқушылар саны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динамика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сапа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үлгірімі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171327067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2020-2021 оқу жылы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-22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239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630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-52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51,1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100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+5,5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556267135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2021-2022 оқу жылы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52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243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646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51,2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100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+0,1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426646980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2022-2023 оқу жылы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-4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240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-3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663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50,8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100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-0,4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354478004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2023-2024 оқу жылы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63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316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+76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729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56,9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100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+6,1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7219253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2024-2025 оқу жылы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44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-19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208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-108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503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-226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55,1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100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-1,8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086544728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460651"/>
              </p:ext>
            </p:extLst>
          </p:nvPr>
        </p:nvGraphicFramePr>
        <p:xfrm>
          <a:off x="395536" y="2470448"/>
          <a:ext cx="8424935" cy="2419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0269">
                  <a:extLst>
                    <a:ext uri="{9D8B030D-6E8A-4147-A177-3AD203B41FA5}">
                      <a16:colId xmlns:a16="http://schemas.microsoft.com/office/drawing/2014/main" val="1375266444"/>
                    </a:ext>
                  </a:extLst>
                </a:gridCol>
                <a:gridCol w="830393">
                  <a:extLst>
                    <a:ext uri="{9D8B030D-6E8A-4147-A177-3AD203B41FA5}">
                      <a16:colId xmlns:a16="http://schemas.microsoft.com/office/drawing/2014/main" val="1272443347"/>
                    </a:ext>
                  </a:extLst>
                </a:gridCol>
                <a:gridCol w="1656168">
                  <a:extLst>
                    <a:ext uri="{9D8B030D-6E8A-4147-A177-3AD203B41FA5}">
                      <a16:colId xmlns:a16="http://schemas.microsoft.com/office/drawing/2014/main" val="1026848389"/>
                    </a:ext>
                  </a:extLst>
                </a:gridCol>
                <a:gridCol w="1542554">
                  <a:extLst>
                    <a:ext uri="{9D8B030D-6E8A-4147-A177-3AD203B41FA5}">
                      <a16:colId xmlns:a16="http://schemas.microsoft.com/office/drawing/2014/main" val="1691684282"/>
                    </a:ext>
                  </a:extLst>
                </a:gridCol>
                <a:gridCol w="1347658">
                  <a:extLst>
                    <a:ext uri="{9D8B030D-6E8A-4147-A177-3AD203B41FA5}">
                      <a16:colId xmlns:a16="http://schemas.microsoft.com/office/drawing/2014/main" val="2782871235"/>
                    </a:ext>
                  </a:extLst>
                </a:gridCol>
                <a:gridCol w="1937893">
                  <a:extLst>
                    <a:ext uri="{9D8B030D-6E8A-4147-A177-3AD203B41FA5}">
                      <a16:colId xmlns:a16="http://schemas.microsoft.com/office/drawing/2014/main" val="2277548303"/>
                    </a:ext>
                  </a:extLst>
                </a:gridCol>
              </a:tblGrid>
              <a:tr h="3997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Жылдар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Қазақ тілі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Әдебиеттік оқу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Математика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дүниетану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жаратылыстану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2591157"/>
                  </a:ext>
                </a:extLst>
              </a:tr>
              <a:tr h="3997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2020-2021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64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68,5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66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74,6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74,1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0239277"/>
                  </a:ext>
                </a:extLst>
              </a:tr>
              <a:tr h="3997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2021-2022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65,5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66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70,1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73,7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69,1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5369532"/>
                  </a:ext>
                </a:extLst>
              </a:tr>
              <a:tr h="3997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2022-2023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63,5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63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70,5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76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75,5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9983275"/>
                  </a:ext>
                </a:extLst>
              </a:tr>
              <a:tr h="3997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2023-2024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64,1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63,3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70,5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73,7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71,3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6387372"/>
                  </a:ext>
                </a:extLst>
              </a:tr>
              <a:tr h="3997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2024-2025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52,8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55,3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>
                          <a:effectLst/>
                        </a:rPr>
                        <a:t>61,6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63,4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</a:rPr>
                        <a:t>60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388717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835696" y="4883139"/>
            <a:ext cx="6951240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Бастауыш сыныпта білім беру бойынша білім сапасын арттыру.       2025-2026 оқу жылында 3 сыныптың қазақ тілі, дүниетану, жаратылыстану пәндерін, 4 сыныптың қазақ тілі, математика, жаратылыстану </a:t>
            </a: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пәндерін, 5 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сыныптың  бейімделуіне байланысты барлық сабақтарын мектепішілік бақылауға қою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774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912447"/>
              </p:ext>
            </p:extLst>
          </p:nvPr>
        </p:nvGraphicFramePr>
        <p:xfrm>
          <a:off x="179512" y="188640"/>
          <a:ext cx="6211570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475">
                  <a:extLst>
                    <a:ext uri="{9D8B030D-6E8A-4147-A177-3AD203B41FA5}">
                      <a16:colId xmlns:a16="http://schemas.microsoft.com/office/drawing/2014/main" val="1075591508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3490658918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9217243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1612990580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15281770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2020-2021 </a:t>
                      </a:r>
                      <a:r>
                        <a:rPr lang="kk-KZ" sz="1400">
                          <a:effectLst/>
                        </a:rPr>
                        <a:t>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 smtClean="0">
                          <a:effectLst/>
                        </a:rPr>
                        <a:t>2021-2022 оқу жылында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2022-2023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2023-2024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2024-2025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7060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60.8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 smtClean="0">
                          <a:effectLst/>
                        </a:rPr>
                        <a:t>64,7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67</a:t>
                      </a:r>
                      <a:r>
                        <a:rPr lang="kk-KZ" sz="1400" dirty="0">
                          <a:effectLst/>
                        </a:rPr>
                        <a:t>,1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68,1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>
                          <a:effectLst/>
                        </a:rPr>
                        <a:t>65,4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3985637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516216" y="260648"/>
            <a:ext cx="19085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5-6 сынып</a:t>
            </a:r>
          </a:p>
          <a:p>
            <a:r>
              <a:rPr lang="kk-K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Математика -2,7</a:t>
            </a:r>
            <a:endParaRPr lang="en-US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849377"/>
              </p:ext>
            </p:extLst>
          </p:nvPr>
        </p:nvGraphicFramePr>
        <p:xfrm>
          <a:off x="3131840" y="1268760"/>
          <a:ext cx="5941695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475">
                  <a:extLst>
                    <a:ext uri="{9D8B030D-6E8A-4147-A177-3AD203B41FA5}">
                      <a16:colId xmlns:a16="http://schemas.microsoft.com/office/drawing/2014/main" val="1379569329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1980802277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3953516319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3079612744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40077695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2020-2021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2021-2022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2022-2023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2023-2024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2024-2025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1554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65,3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67,7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74,2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73,5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>
                          <a:effectLst/>
                        </a:rPr>
                        <a:t>70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6690162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23528" y="1428321"/>
            <a:ext cx="2592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2-11 сынып Орыс тілі мен әдебиеті -3,5</a:t>
            </a:r>
            <a:endParaRPr lang="en-US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70483"/>
              </p:ext>
            </p:extLst>
          </p:nvPr>
        </p:nvGraphicFramePr>
        <p:xfrm>
          <a:off x="160992" y="2420888"/>
          <a:ext cx="5941695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475">
                  <a:extLst>
                    <a:ext uri="{9D8B030D-6E8A-4147-A177-3AD203B41FA5}">
                      <a16:colId xmlns:a16="http://schemas.microsoft.com/office/drawing/2014/main" val="1385745303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3315616231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164111569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3788947608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7161394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2020-2021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2021-2022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2022-2023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2023-2024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2024-2025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85611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63,4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67,3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71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72</a:t>
                      </a:r>
                      <a:r>
                        <a:rPr lang="kk-KZ" sz="1400">
                          <a:effectLst/>
                        </a:rPr>
                        <a:t>,</a:t>
                      </a:r>
                      <a:r>
                        <a:rPr lang="en-US" sz="14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>
                          <a:effectLst/>
                        </a:rPr>
                        <a:t>66,7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3450085"/>
                  </a:ext>
                </a:extLst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6228184" y="2580449"/>
            <a:ext cx="2592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5-11 сынып дүниежүзі тарихы -5,8</a:t>
            </a:r>
            <a:endParaRPr lang="en-US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181944"/>
              </p:ext>
            </p:extLst>
          </p:nvPr>
        </p:nvGraphicFramePr>
        <p:xfrm>
          <a:off x="2987824" y="3576965"/>
          <a:ext cx="5941695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475">
                  <a:extLst>
                    <a:ext uri="{9D8B030D-6E8A-4147-A177-3AD203B41FA5}">
                      <a16:colId xmlns:a16="http://schemas.microsoft.com/office/drawing/2014/main" val="1555545743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3934545371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158010671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568549240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0681290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2020-2021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2021-2022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2022-2023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2023-2024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2024-2025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9067553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58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77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87,5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82,2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>
                          <a:effectLst/>
                        </a:rPr>
                        <a:t>78,4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4054136"/>
                  </a:ext>
                </a:extLst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301841" y="3754283"/>
            <a:ext cx="2592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kk-K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-11 сынып құқық негіздері -3,8</a:t>
            </a:r>
            <a:endParaRPr lang="en-US" dirty="0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259296"/>
              </p:ext>
            </p:extLst>
          </p:nvPr>
        </p:nvGraphicFramePr>
        <p:xfrm>
          <a:off x="160992" y="4768555"/>
          <a:ext cx="6211570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475">
                  <a:extLst>
                    <a:ext uri="{9D8B030D-6E8A-4147-A177-3AD203B41FA5}">
                      <a16:colId xmlns:a16="http://schemas.microsoft.com/office/drawing/2014/main" val="195982041"/>
                    </a:ext>
                  </a:extLst>
                </a:gridCol>
                <a:gridCol w="1350645">
                  <a:extLst>
                    <a:ext uri="{9D8B030D-6E8A-4147-A177-3AD203B41FA5}">
                      <a16:colId xmlns:a16="http://schemas.microsoft.com/office/drawing/2014/main" val="2485861830"/>
                    </a:ext>
                  </a:extLst>
                </a:gridCol>
                <a:gridCol w="1169670">
                  <a:extLst>
                    <a:ext uri="{9D8B030D-6E8A-4147-A177-3AD203B41FA5}">
                      <a16:colId xmlns:a16="http://schemas.microsoft.com/office/drawing/2014/main" val="4277127367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1519855427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5125527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2020-2021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2021-2022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2022-2023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2023-2024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2024-2025 оқу жылында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4720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81,5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89,3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88,8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>
                          <a:effectLst/>
                        </a:rPr>
                        <a:t>92,3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>
                          <a:effectLst/>
                        </a:rPr>
                        <a:t>89,7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944752"/>
                  </a:ext>
                </a:extLst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6481247" y="4928116"/>
            <a:ext cx="2592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5-11 сынып информатика -2,7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065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1428</TotalTime>
  <Words>299</Words>
  <Application>Microsoft Office PowerPoint</Application>
  <PresentationFormat>Экран (4:3)</PresentationFormat>
  <Paragraphs>149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2016-2017 оқу жылында ҚР «Білім туралы» заңының  жүзеге асыру мақсатындағы атқарылған жұмыстар мен білім сапасының деңгейін талқылау. </dc:title>
  <dc:creator>Акмарал</dc:creator>
  <cp:lastModifiedBy>zam1</cp:lastModifiedBy>
  <cp:revision>122</cp:revision>
  <cp:lastPrinted>2025-08-27T05:03:59Z</cp:lastPrinted>
  <dcterms:created xsi:type="dcterms:W3CDTF">2017-08-28T21:34:22Z</dcterms:created>
  <dcterms:modified xsi:type="dcterms:W3CDTF">2026-04-22T07:33:36Z</dcterms:modified>
</cp:coreProperties>
</file>